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87" r:id="rId5"/>
    <p:sldId id="259" r:id="rId6"/>
    <p:sldId id="30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5" r:id="rId19"/>
    <p:sldId id="278" r:id="rId20"/>
    <p:sldId id="276" r:id="rId21"/>
    <p:sldId id="279" r:id="rId22"/>
    <p:sldId id="280" r:id="rId23"/>
    <p:sldId id="281" r:id="rId24"/>
    <p:sldId id="282" r:id="rId25"/>
    <p:sldId id="300" r:id="rId26"/>
    <p:sldId id="285" r:id="rId27"/>
    <p:sldId id="284" r:id="rId28"/>
    <p:sldId id="283" r:id="rId29"/>
    <p:sldId id="286" r:id="rId30"/>
    <p:sldId id="301" r:id="rId31"/>
    <p:sldId id="291" r:id="rId32"/>
    <p:sldId id="290" r:id="rId33"/>
    <p:sldId id="288" r:id="rId34"/>
    <p:sldId id="292" r:id="rId35"/>
    <p:sldId id="297" r:id="rId36"/>
    <p:sldId id="298" r:id="rId37"/>
    <p:sldId id="294" r:id="rId38"/>
    <p:sldId id="293" r:id="rId39"/>
    <p:sldId id="295" r:id="rId40"/>
    <p:sldId id="296" r:id="rId41"/>
    <p:sldId id="299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  <p:sldId id="311" r:id="rId51"/>
    <p:sldId id="312" r:id="rId52"/>
    <p:sldId id="31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6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3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8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9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3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6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6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6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6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4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9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em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98141"/>
            <a:ext cx="9144000" cy="30156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Семейство </a:t>
            </a:r>
            <a:r>
              <a:rPr lang="ru-RU" dirty="0"/>
              <a:t>а</a:t>
            </a:r>
            <a:r>
              <a:rPr lang="ru-RU" dirty="0" smtClean="0"/>
              <a:t>лгоритмов машинного обучения – искусственные нейронные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975654"/>
            <a:ext cx="9144000" cy="282146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1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049712" cy="14785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Анализ данных и работа с признаками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84504" y="2525842"/>
            <a:ext cx="4878859" cy="2186202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 данных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36" y="746459"/>
            <a:ext cx="5156183" cy="51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049712" cy="147857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1073680" y="1766887"/>
                <a:ext cx="4614852" cy="4600962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𝐷 – множество объектов (</a:t>
                </a:r>
                <a:r>
                  <a:rPr lang="ru-RU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𝑑 𝜖 𝐷 – обучающий объект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𝜙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∶ 𝐷 → 𝐹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признак</a:t>
                </a: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Виды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признаков: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Бинарные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</m:sub>
                    </m:sSub>
                    <m:r>
                      <a:rPr 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{𝑡𝑟𝑢𝑒, 𝑓𝑎𝑙𝑠𝑒}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Номинальные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𝐹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конечно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Порядковые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Ordinal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𝐹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−конечно упорядочено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 Количественные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𝐹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ℝ</a:t>
                </a: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680" y="1766887"/>
                <a:ext cx="4614852" cy="4600962"/>
              </a:xfrm>
              <a:blipFill rotWithShape="0">
                <a:blip r:embed="rId2"/>
                <a:stretch>
                  <a:fillRect l="-1321" t="-1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53" y="984640"/>
            <a:ext cx="4982369" cy="49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357892"/>
            <a:ext cx="9905998" cy="1478570"/>
          </a:xfrm>
        </p:spPr>
        <p:txBody>
          <a:bodyPr/>
          <a:lstStyle/>
          <a:p>
            <a:r>
              <a:rPr lang="ru-RU" dirty="0"/>
              <a:t>Подготовка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679713"/>
            <a:ext cx="4683655" cy="3899821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шума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отсутствующих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факторов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априорных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знаний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85" y="857901"/>
            <a:ext cx="4985425" cy="49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5106987" cy="1478570"/>
          </a:xfrm>
        </p:spPr>
        <p:txBody>
          <a:bodyPr/>
          <a:lstStyle/>
          <a:p>
            <a:r>
              <a:rPr lang="ru-RU" dirty="0"/>
              <a:t>Создание модели (</a:t>
            </a:r>
            <a:r>
              <a:rPr lang="en-US" dirty="0"/>
              <a:t>Modeling)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4480454" cy="2483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постановки задачи выбираются различные подходы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построению модели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описывающей свойства исследуемых объектов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63" y="1113475"/>
            <a:ext cx="4873176" cy="48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600360" cy="1478570"/>
          </a:xfrm>
        </p:spPr>
        <p:txBody>
          <a:bodyPr/>
          <a:lstStyle/>
          <a:p>
            <a:r>
              <a:rPr lang="ru-RU" dirty="0"/>
              <a:t>Оценка решения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460" y="938817"/>
            <a:ext cx="5078169" cy="508265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1413" y="2048982"/>
            <a:ext cx="47434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результатов с точки зрения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 задачи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результаты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шаги</a:t>
            </a:r>
          </a:p>
        </p:txBody>
      </p:sp>
    </p:spTree>
    <p:extLst>
      <p:ext uri="{BB962C8B-B14F-4D97-AF65-F5344CB8AC3E}">
        <p14:creationId xmlns:p14="http://schemas.microsoft.com/office/powerpoint/2010/main" val="11662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837463" cy="1478570"/>
          </a:xfrm>
        </p:spPr>
        <p:txBody>
          <a:bodyPr/>
          <a:lstStyle/>
          <a:p>
            <a:r>
              <a:rPr lang="ru-RU" dirty="0"/>
              <a:t>Внедрение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2015096"/>
            <a:ext cx="5010667" cy="2655759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Запланировать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развертывание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Запланировать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поддержку и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развернутого решения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финальный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318" y="1003117"/>
            <a:ext cx="4954891" cy="49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3749" y="573725"/>
            <a:ext cx="9889052" cy="1478570"/>
          </a:xfrm>
        </p:spPr>
        <p:txBody>
          <a:bodyPr>
            <a:norm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Обучение с учителем (обучения по прецедентам)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83749" y="2293508"/>
                <a:ext cx="7162328" cy="367866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начала необходимо познакомиться некоторые обозначения.</a:t>
                </a: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— пространство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объектов</a:t>
                </a: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— пространство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ответов</a:t>
                </a: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— признаковое описание объекта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обучающая выборка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a(x) — алгоритм, модель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Q(a, X) — функционал ошибки алгоритма a на выборке X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Обучение: a(x) = </a:t>
                </a:r>
                <a:r>
                  <a:rPr lang="ru-RU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argmin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Q(a, X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3749" y="2293508"/>
                <a:ext cx="7162328" cy="3678667"/>
              </a:xfrm>
              <a:blipFill rotWithShape="0">
                <a:blip r:embed="rId2"/>
                <a:stretch>
                  <a:fillRect l="-936" t="-1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линейной модели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8881"/>
                <a:ext cx="10515600" cy="498475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Линейный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задачах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регрессии выглядит следующим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образом:</a:t>
                </a: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pl-PL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nary>
                        <m:naryPr>
                          <m:chr m:val="∑"/>
                          <m:ctrlPr>
                            <a:rPr lang="pl-PL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pl-PL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pl-PL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ru-RU" sz="1600" b="0" i="0" dirty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pl-PL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pl-PL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pl-PL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pl-PL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l-PL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Функционал ошибки, именуемый среднеквадратичной ошибкой алгоритма, задается следующим образом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6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l-PL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Обучение модели линейной регрессии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6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l-PL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ru-RU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ru-RU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Матрица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ru-RU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объекты−признаки</m:t>
                    </m:r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ru-RU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16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 </a:t>
                </a:r>
                <a:r>
                  <a:rPr lang="ru-RU" sz="16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ответа</a:t>
                </a:r>
              </a:p>
              <a:p>
                <a:pPr marL="0" indent="0">
                  <a:buNone/>
                </a:pPr>
                <a:r>
                  <a:rPr lang="ru-RU" sz="1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Функционал ошибки</a:t>
                </a:r>
                <a:r>
                  <a:rPr lang="ru-RU" sz="16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ru-RU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6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8881"/>
                <a:ext cx="10515600" cy="4984750"/>
              </a:xfrm>
              <a:blipFill rotWithShape="0">
                <a:blip r:embed="rId2"/>
                <a:stretch>
                  <a:fillRect l="-232" t="-1469" b="-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691" y="460001"/>
            <a:ext cx="5105248" cy="725486"/>
          </a:xfrm>
        </p:spPr>
        <p:txBody>
          <a:bodyPr>
            <a:noAutofit/>
          </a:bodyPr>
          <a:lstStyle/>
          <a:p>
            <a:r>
              <a:rPr lang="ru-RU" sz="4400" dirty="0" smtClean="0"/>
              <a:t>Обучение модели</a:t>
            </a:r>
            <a:endParaRPr lang="ru-RU" sz="4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220" y="1925852"/>
            <a:ext cx="5303980" cy="392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37751" y="1568825"/>
                <a:ext cx="6331990" cy="4345944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7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выборка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7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7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темп обучения 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sz="7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оптимальный вектор весов </a:t>
                </a:r>
                <a14:m>
                  <m:oMath xmlns:m="http://schemas.openxmlformats.org/officeDocument/2006/math">
                    <m:r>
                      <a:rPr lang="ru-RU" sz="7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ru-RU" sz="760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Инициализировать веса </a:t>
                </a:r>
                <a14:m>
                  <m:oMath xmlns:m="http://schemas.openxmlformats.org/officeDocument/2006/math">
                    <m:r>
                      <a:rPr lang="ru-RU" sz="7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ru-RU" sz="7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Инициализировать оценку функционала качества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6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sz="76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7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sz="76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76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76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7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Повторять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Выбрать случайным образом </a:t>
                </a:r>
                <a:r>
                  <a:rPr lang="ru-RU" sz="7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подвыборку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объектов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7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𝑏𝑎𝑡𝑐h</m:t>
                        </m:r>
                      </m:sup>
                    </m:sSup>
                  </m:oMath>
                </a14:m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7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7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7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7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7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..., </m:t>
                        </m:r>
                        <m:sSub>
                          <m:sSubPr>
                            <m:ctrlPr>
                              <a:rPr lang="ru-RU" sz="76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7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7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ru-RU" sz="7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Рассчитать градиент функционала качества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ru-RU" sz="7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∇𝑄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𝑏𝑎𝑡𝑐h</m:t>
                        </m:r>
                      </m:sup>
                    </m:sSup>
                  </m:oMath>
                </a14:m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sz="7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𝜃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7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Обновить веса </a:t>
                </a:r>
                <a14:m>
                  <m:oMath xmlns:m="http://schemas.openxmlformats.org/officeDocument/2006/math">
                    <m:r>
                      <a:rPr lang="ru-RU" sz="7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7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7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≔</m:t>
                    </m:r>
                    <m:r>
                      <a:rPr lang="ru-RU" sz="7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7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en-US" sz="7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7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∙ </m:t>
                    </m:r>
                  </m:oMath>
                </a14:m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7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∇𝑄(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7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𝑏𝑎𝑡𝑐h</m:t>
                        </m:r>
                      </m:sup>
                    </m:sSup>
                  </m:oMath>
                </a14:m>
                <a:r>
                  <a:rPr lang="ru-RU" sz="7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,𝜃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7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7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Пока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значение 𝑄 и</a:t>
                </a:r>
                <a:r>
                  <a:rPr lang="en-US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 веса </a:t>
                </a:r>
                <a14:m>
                  <m:oMath xmlns:m="http://schemas.openxmlformats.org/officeDocument/2006/math">
                    <m:r>
                      <a:rPr lang="ru-RU" sz="7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7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не сойдутся</a:t>
                </a:r>
                <a:endParaRPr lang="en-US" sz="7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ru-RU" sz="6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6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800" dirty="0"/>
                  <a:t/>
                </a:r>
                <a:br>
                  <a:rPr lang="ru-RU" sz="800" dirty="0"/>
                </a:br>
                <a:endParaRPr lang="ru-RU" sz="6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6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6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800" dirty="0" smtClean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ru-RU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ru-RU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37751" y="1568825"/>
                <a:ext cx="6331990" cy="4345944"/>
              </a:xfrm>
              <a:blipFill rotWithShape="0">
                <a:blip r:embed="rId3"/>
                <a:stretch>
                  <a:fillRect l="-866" t="-561" b="-8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классификация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10571"/>
                <a:ext cx="7028935" cy="435511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Задача линейной классификации, то есть применение линейных моделей к задаче классификации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−1,+1</m:t>
                        </m:r>
                      </m:e>
                    </m:d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множество возможных ответов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a(x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sign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𝑠𝑖𝑔𝑛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модель бинарной классификации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отступ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является величиной, определяющей корректность ответа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10571"/>
                <a:ext cx="7028935" cy="4355112"/>
              </a:xfrm>
              <a:blipFill rotWithShape="0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85061" y="1810571"/>
            <a:ext cx="3822052" cy="37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8243" y="551843"/>
            <a:ext cx="9905998" cy="1478570"/>
          </a:xfrm>
        </p:spPr>
        <p:txBody>
          <a:bodyPr/>
          <a:lstStyle/>
          <a:p>
            <a:r>
              <a:rPr lang="ru-RU" dirty="0"/>
              <a:t>Машинное обучение (</a:t>
            </a:r>
            <a:r>
              <a:rPr lang="en-US" dirty="0"/>
              <a:t>Machine Learning)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4320" y="2175263"/>
            <a:ext cx="5125456" cy="307353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Обширный подраздел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 математики,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находящийся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стыке математической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статистики,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оптимизации, искусственного интеллекта,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изучающий методы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построения алгоритмов,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способных обучаться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эмпирическим (прецедентным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данным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2175262"/>
            <a:ext cx="5047088" cy="30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6030569" cy="1600200"/>
          </a:xfrm>
        </p:spPr>
        <p:txBody>
          <a:bodyPr>
            <a:noAutofit/>
          </a:bodyPr>
          <a:lstStyle/>
          <a:p>
            <a:r>
              <a:rPr lang="ru-RU" sz="4400" dirty="0">
                <a:cs typeface="Times New Roman" panose="02020603050405020304" pitchFamily="18" charset="0"/>
              </a:rPr>
              <a:t>Функции потерь в задачах классификации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900" y="1756891"/>
            <a:ext cx="3892336" cy="389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2284859"/>
                <a:ext cx="6384325" cy="35417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случае линейной классификации естественный способ определить качество того или иного алгоритма — вычислить для объектов обучающей выборки долю неправильных ответов: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a,x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a,x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2284859"/>
                <a:ext cx="6384325" cy="3541714"/>
              </a:xfrm>
              <a:blipFill rotWithShape="0">
                <a:blip r:embed="rId3"/>
                <a:stretch>
                  <a:fillRect l="-1051" r="-1528" b="-154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0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400" y="1767792"/>
                <a:ext cx="5105399" cy="45105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Используя любую гладкую оценку пороговой функции:</a:t>
                </a:r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a,X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𝑚𝑖𝑛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Логистическая функция 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L(M)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</m:t>
                        </m:r>
                        <m:r>
                          <a:rPr lang="ru-RU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Экспоненциальная функция 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L(M) =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(-M)</a:t>
                </a: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Кусочно-линейная функция потерь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L(M) = max(0,1-M)</a:t>
                </a:r>
              </a:p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400" y="1767792"/>
                <a:ext cx="5105399" cy="4510543"/>
              </a:xfrm>
              <a:blipFill rotWithShape="0">
                <a:blip r:embed="rId2"/>
                <a:stretch>
                  <a:fillRect l="-1195" t="-14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0986" y="2011137"/>
            <a:ext cx="4924230" cy="38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Переобучение и </a:t>
            </a:r>
            <a:r>
              <a:rPr lang="ru-RU" dirty="0" err="1" smtClean="0"/>
              <a:t>недообучение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41413" y="1730148"/>
            <a:ext cx="4878389" cy="47747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переобучения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недообучения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Отложенная выборка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Кросс-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алидация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меры сложности модели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переобучение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регуляризатора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Избавление от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недообучением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модель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Проверить данные обучающей выборки на релевантность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9589" y="1825625"/>
            <a:ext cx="37868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2899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/>
              <a:t>Отложенная </a:t>
            </a:r>
            <a:r>
              <a:rPr lang="ru-RU" dirty="0" err="1" smtClean="0"/>
              <a:t>выборка.Кросс-валидация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4400" y="1318054"/>
            <a:ext cx="5181600" cy="4858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Кросс-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выборку на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блоков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 по очереди выступает как тестовая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b="0" dirty="0" smtClean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GB" b="0" dirty="0" smtClean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9603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Отложенная выборка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выборку на две части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первой обучаем алгоритм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второй измеряем качество (тестовая выборка)</a:t>
            </a:r>
          </a:p>
          <a:p>
            <a:pPr lvl="1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  <a:p>
            <a:pPr lvl="1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lvl="1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38" y="1825625"/>
            <a:ext cx="1623656" cy="41699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29" y="2791856"/>
            <a:ext cx="2684987" cy="35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6005" cy="1325563"/>
          </a:xfrm>
        </p:spPr>
        <p:txBody>
          <a:bodyPr>
            <a:normAutofit/>
          </a:bodyPr>
          <a:lstStyle/>
          <a:p>
            <a:r>
              <a:rPr lang="ru-RU" dirty="0"/>
              <a:t>Регуляризация. Оценка качества алгоритмов.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460524" y="1766902"/>
                <a:ext cx="48932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,X) +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𝑚𝑖𝑛</m:t>
                    </m:r>
                  </m:oMath>
                </a14:m>
                <a:endParaRPr lang="en-GB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GB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60524" y="1766902"/>
                <a:ext cx="4893276" cy="4351338"/>
              </a:xfrm>
              <a:blipFill rotWithShape="0">
                <a:blip r:embed="rId2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52400" y="1766902"/>
                <a:ext cx="46437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Метрики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качества моделей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 =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F-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мера</a:t>
                </a:r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(1+ </m:t>
                    </m:r>
                    <m:sSup>
                      <m:sSupPr>
                        <m:ctrlP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p>
                        <m: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precision</m:t>
                        </m:r>
                        <m: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 </m:t>
                        </m:r>
                        <m:r>
                          <m:rPr>
                            <m:nor/>
                          </m:rPr>
                          <a:rPr lang="en-GB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ru-RU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ru-RU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</m:t>
                        </m:r>
                        <m:r>
                          <m:rPr>
                            <m:nor/>
                          </m:rPr>
                          <a:rPr lang="en-GB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precision</m:t>
                        </m:r>
                        <m:r>
                          <a:rPr 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GB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52400" y="1766902"/>
                <a:ext cx="4643725" cy="4351338"/>
              </a:xfrm>
              <a:blipFill rotWithShape="0">
                <a:blip r:embed="rId3"/>
                <a:stretch>
                  <a:fillRect l="-1445" t="-1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087" y="3288409"/>
            <a:ext cx="3803324" cy="34953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00" y="5520587"/>
            <a:ext cx="4487045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Языки программирования и библиотеки используемые в анализе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                                                                    </a:t>
            </a:r>
          </a:p>
          <a:p>
            <a:endParaRPr lang="ru-RU" dirty="0"/>
          </a:p>
          <a:p>
            <a:r>
              <a:rPr lang="ru-RU" dirty="0" smtClean="0"/>
              <a:t>                                                                  </a:t>
            </a:r>
            <a:r>
              <a:rPr lang="en-US" sz="1400" b="1" dirty="0" smtClean="0"/>
              <a:t>Statistics </a:t>
            </a:r>
            <a:r>
              <a:rPr lang="en-US" sz="1400" b="1" dirty="0"/>
              <a:t>and Machine Learning</a:t>
            </a:r>
            <a:r>
              <a:rPr lang="en-US" sz="2000" b="1" dirty="0"/>
              <a:t> </a:t>
            </a:r>
            <a:r>
              <a:rPr lang="en-US" sz="1400" b="1" dirty="0"/>
              <a:t>Toolbox </a:t>
            </a:r>
            <a:r>
              <a:rPr lang="en-US" sz="1100" b="1" dirty="0"/>
              <a:t>       </a:t>
            </a:r>
            <a:r>
              <a:rPr lang="en-US" sz="1100" b="1" dirty="0" smtClean="0"/>
              <a:t>             </a:t>
            </a:r>
            <a:r>
              <a:rPr lang="en-US" sz="1400" b="1" dirty="0" smtClean="0"/>
              <a:t>Deep </a:t>
            </a:r>
            <a:r>
              <a:rPr lang="en-US" sz="1400" b="1" dirty="0"/>
              <a:t>Learning Toolbox</a:t>
            </a:r>
            <a:r>
              <a:rPr lang="en-US" sz="1100" b="1" dirty="0"/>
              <a:t> </a:t>
            </a:r>
            <a:r>
              <a:rPr lang="en-US" sz="1100" b="1" dirty="0" err="1" smtClean="0"/>
              <a:t>Toolbox</a:t>
            </a:r>
            <a:endParaRPr lang="ru-RU" sz="11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244" y="4501286"/>
            <a:ext cx="1530486" cy="8429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4" y="4960643"/>
            <a:ext cx="2466975" cy="13587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5" y="1587308"/>
            <a:ext cx="2132879" cy="1174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72" y="2502192"/>
            <a:ext cx="3170495" cy="1746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7792" y="5023141"/>
            <a:ext cx="1166008" cy="6422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074" y="5665356"/>
            <a:ext cx="1016656" cy="55995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193" y="5479186"/>
            <a:ext cx="701819" cy="3865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1987" y="5915387"/>
            <a:ext cx="999411" cy="55045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8771" y="4000323"/>
            <a:ext cx="978044" cy="5264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4521" y="2877111"/>
            <a:ext cx="1558754" cy="115180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070" y="5818136"/>
            <a:ext cx="1230055" cy="786210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 flipV="1">
            <a:off x="3933825" y="2790825"/>
            <a:ext cx="400273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933825" y="3453012"/>
            <a:ext cx="542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3867150" y="3876675"/>
            <a:ext cx="466948" cy="222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4521" y="2174683"/>
            <a:ext cx="1315630" cy="672624"/>
          </a:xfrm>
          <a:prstGeom prst="rect">
            <a:avLst/>
          </a:prstGeom>
        </p:spPr>
      </p:pic>
      <p:cxnSp>
        <p:nvCxnSpPr>
          <p:cNvPr id="31" name="Прямая соединительная линия 30"/>
          <p:cNvCxnSpPr/>
          <p:nvPr/>
        </p:nvCxnSpPr>
        <p:spPr>
          <a:xfrm>
            <a:off x="3270971" y="5832206"/>
            <a:ext cx="494696" cy="24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7917942" y="2621324"/>
            <a:ext cx="515349" cy="34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0770796" y="2607520"/>
            <a:ext cx="538179" cy="366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3350686" y="5317259"/>
            <a:ext cx="414981" cy="16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838633" y="5032876"/>
            <a:ext cx="791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Caffe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082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П</a:t>
            </a:r>
            <a:r>
              <a:rPr lang="ru-RU" dirty="0" smtClean="0"/>
              <a:t>ример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1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Нелинейные закономерности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766" y="1825625"/>
            <a:ext cx="5218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Нейронная сеть как универсальная модель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Каждая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непрерывная функция a(x), заданная на единичном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представима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виде куба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мерного пространства, 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000" dirty="0"/>
                  <a:t>где x = </a:t>
                </a:r>
                <a:r>
                  <a:rPr lang="ru-RU" sz="2000" dirty="0" smtClean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 smtClean="0"/>
                  <a:t>, </a:t>
                </a:r>
                <a:r>
                  <a:rPr lang="ru-RU" sz="2000" dirty="0"/>
                  <a:t>. . . </a:t>
                </a:r>
                <a:r>
                  <a:rPr lang="ru-RU" sz="20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 smtClean="0"/>
                  <a:t>] — </a:t>
                </a:r>
                <a:r>
                  <a:rPr lang="ru-RU" sz="2000" dirty="0"/>
                  <a:t>вектор описания объекта,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000" dirty="0" smtClean="0"/>
                  <a:t>(·) </a:t>
                </a:r>
                <a:r>
                  <a:rPr lang="ru-RU" sz="20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/>
                  <a:t> (·) являются непрерывными,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/>
                  <a:t> не зависят от выбора a.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 rotWithShape="0">
                <a:blip r:embed="rId2"/>
                <a:stretch>
                  <a:fillRect l="-1294" t="-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Однослойная нейронная сеть, или нейрон, определяется выражением: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5"/>
                <a:stretch>
                  <a:fillRect l="-129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818" y="3455902"/>
            <a:ext cx="3624364" cy="27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362" y="365125"/>
            <a:ext cx="10752438" cy="1325563"/>
          </a:xfrm>
        </p:spPr>
        <p:txBody>
          <a:bodyPr/>
          <a:lstStyle/>
          <a:p>
            <a:r>
              <a:rPr lang="ru-RU" dirty="0" smtClean="0"/>
              <a:t>Двухслойная </a:t>
            </a:r>
            <a:r>
              <a:rPr lang="ru-RU" dirty="0" err="1" smtClean="0"/>
              <a:t>полносвязная</a:t>
            </a:r>
            <a:r>
              <a:rPr lang="ru-RU" dirty="0" smtClean="0"/>
              <a:t> нейронная сет</a:t>
            </a:r>
            <a:r>
              <a:rPr lang="ru-RU" dirty="0"/>
              <a:t>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321" y="1825625"/>
                <a:ext cx="551729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Двухслойная нейронная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сеть представляет собой линейную комбинацию из D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нейронов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 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321" y="1825625"/>
                <a:ext cx="5517292" cy="4351338"/>
              </a:xfrm>
              <a:blipFill rotWithShape="0">
                <a:blip r:embed="rId2"/>
                <a:stretch>
                  <a:fillRect l="-1215" t="-700" r="-1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746802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95" y="3421919"/>
            <a:ext cx="3501080" cy="31380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613" y="1825625"/>
            <a:ext cx="4856989" cy="19625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09" y="4000927"/>
            <a:ext cx="4719581" cy="24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097088"/>
            <a:ext cx="4440237" cy="35131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извлечения знаний из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 источников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таких как базы данных, текст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картинки, видео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т.д. 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знания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достоверными, полезными и интерпретируемыми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287394"/>
            <a:ext cx="5010150" cy="31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Матричное представление слоя нейронной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3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активации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softsign</a:t>
                </a:r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GB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 = max(0,f)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7546" y="1690688"/>
            <a:ext cx="5439031" cy="42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Семейство моделей нейронных сетей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64" y="1606246"/>
            <a:ext cx="11468271" cy="44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7092"/>
            <a:ext cx="10515600" cy="1325563"/>
          </a:xfrm>
        </p:spPr>
        <p:txBody>
          <a:bodyPr/>
          <a:lstStyle/>
          <a:p>
            <a:r>
              <a:rPr lang="ru-RU" dirty="0" smtClean="0"/>
              <a:t>Обучение нейронных сетей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4619" y="1213023"/>
            <a:ext cx="4681504" cy="269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186248"/>
                <a:ext cx="5807677" cy="540705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функционал ошибки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1600" b="0" dirty="0" smtClean="0"/>
                  <a:t>	</a:t>
                </a:r>
                <a14:m>
                  <m:oMath xmlns:m="http://schemas.openxmlformats.org/officeDocument/2006/math">
                    <m:r>
                      <a:rPr lang="en-GB" sz="17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min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Алгоритмы оптимизации функционала ошибки НС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Классический градиентный спуск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Nesterov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Momentum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AdaGrad</a:t>
                </a:r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RMSrop</a:t>
                </a:r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ru-RU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50000"/>
                  </a:lnSpc>
                  <a:buNone/>
                </a:pPr>
                <a:endParaRPr lang="ru-RU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50000"/>
                  </a:lnSpc>
                  <a:buNone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186248"/>
                <a:ext cx="5807677" cy="5407057"/>
              </a:xfrm>
              <a:blipFill rotWithShape="0">
                <a:blip r:embed="rId3"/>
                <a:stretch>
                  <a:fillRect l="-420" t="-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80" y="4096265"/>
            <a:ext cx="4677243" cy="21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ru-RU" dirty="0" smtClean="0"/>
              <a:t>Метод обратного распространения ошибки </a:t>
            </a:r>
            <a:r>
              <a:rPr lang="en-GB" dirty="0" smtClean="0"/>
              <a:t>(</a:t>
            </a:r>
            <a:r>
              <a:rPr lang="en-GB" dirty="0" err="1" smtClean="0"/>
              <a:t>Backpropagation</a:t>
            </a:r>
            <a:r>
              <a:rPr lang="en-GB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5749" y="2136751"/>
                <a:ext cx="573405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)+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5749" y="2136751"/>
                <a:ext cx="573405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705474" y="2136751"/>
                <a:ext cx="6486526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2000" dirty="0" smtClean="0">
                  <a:latin typeface="Times New Roman" panose="02020603050405020304" pitchFamily="18" charset="0"/>
                </a:endParaRPr>
              </a:p>
              <a:p>
                <a:pPr marL="0" lv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50000"/>
                  </a:lnSpc>
                  <a:buNone/>
                </a:pPr>
                <a:r>
                  <a:rPr lang="en-GB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GB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  <a:p>
                <a:pPr marL="0" lvl="0" indent="0">
                  <a:lnSpc>
                    <a:spcPct val="150000"/>
                  </a:lnSpc>
                  <a:buNone/>
                </a:pPr>
                <a:endParaRPr lang="en-GB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05474" y="2136751"/>
                <a:ext cx="6486526" cy="448627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47" y="4001294"/>
            <a:ext cx="5595455" cy="16344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774" y="4208097"/>
            <a:ext cx="292537" cy="2086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033" y="5141172"/>
            <a:ext cx="293139" cy="1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Второй пример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61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нейронных сетей в компьютерном зрении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изображений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Семантическая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егментация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Детекция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/>
              <a:t>					 	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99" y="1724178"/>
            <a:ext cx="2448884" cy="2387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75" y="4246849"/>
            <a:ext cx="3193302" cy="20650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996" y="1747846"/>
            <a:ext cx="2814203" cy="18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Сверточные</a:t>
            </a:r>
            <a:r>
              <a:rPr lang="ru-RU" dirty="0" smtClean="0"/>
              <a:t> нейронные сети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11" y="2317408"/>
            <a:ext cx="6206672" cy="3138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748" y="1766367"/>
            <a:ext cx="1651452" cy="22603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087043"/>
            <a:ext cx="3542167" cy="19401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0" y="4082701"/>
            <a:ext cx="5104267" cy="22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Свертки</a:t>
            </a:r>
            <a:r>
              <a:rPr lang="en-GB" dirty="0" smtClean="0"/>
              <a:t>,</a:t>
            </a:r>
            <a:r>
              <a:rPr lang="ru-RU" dirty="0" err="1" smtClean="0"/>
              <a:t>пулинг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/>
              <a:t>п</a:t>
            </a:r>
            <a:r>
              <a:rPr lang="ru-RU" dirty="0" smtClean="0"/>
              <a:t>оле восприятия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884361"/>
                <a:ext cx="6410325" cy="49371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𝐼𝑚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p>
                                  </m:s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884361"/>
                <a:ext cx="6410325" cy="493712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3650" y="1627944"/>
            <a:ext cx="5010150" cy="24138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27944"/>
            <a:ext cx="4629150" cy="24963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4352924"/>
            <a:ext cx="5400898" cy="16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Архитектуры </a:t>
            </a:r>
            <a:r>
              <a:rPr lang="ru-RU" dirty="0" err="1" smtClean="0"/>
              <a:t>сверточных</a:t>
            </a:r>
            <a:r>
              <a:rPr lang="ru-RU" dirty="0" smtClean="0"/>
              <a:t>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AlexNet</a:t>
            </a:r>
            <a:r>
              <a:rPr lang="en-US" dirty="0" smtClean="0"/>
              <a:t>:                                                                  </a:t>
            </a:r>
            <a:r>
              <a:rPr lang="en-US" dirty="0" err="1" smtClean="0"/>
              <a:t>GoogleNet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16" y="2191487"/>
            <a:ext cx="5766353" cy="1860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458" y="112492"/>
            <a:ext cx="1837542" cy="62443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86" y="2213506"/>
            <a:ext cx="4021707" cy="18720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17835"/>
            <a:ext cx="9144624" cy="139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Наука о данных (</a:t>
            </a:r>
            <a:r>
              <a:rPr lang="en-GB" dirty="0" smtClean="0"/>
              <a:t>Data Science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134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информатики, изучающий проблемы анализа, обработки и представления данных в цифровой форме.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95" y="1378023"/>
            <a:ext cx="5078161" cy="49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Дообучение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54483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данных совсем мало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Берем модель из другой задачи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Заменяем последний слой на слой с нужным числом выходов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только его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сути это обучение линейной модели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631245"/>
            <a:ext cx="4495800" cy="25966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57" y="3362812"/>
            <a:ext cx="4470994" cy="300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</a:t>
            </a:r>
            <a:r>
              <a:rPr lang="ru-RU" dirty="0" err="1"/>
              <a:t>Natural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 smtClean="0"/>
              <a:t>Processing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524"/>
                <a:ext cx="10515600" cy="46694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Bag of words</a:t>
                </a: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Заводим словарь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состоящий из всех слов в выборке</a:t>
                </a: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Делаем признак-индикатор для каждого слова из </a:t>
                </a:r>
                <a:r>
                  <a:rPr lang="ru-RU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словоря</a:t>
                </a:r>
                <a:endParaRPr lang="ru-RU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Можно добавлять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граммы</a:t>
                </a:r>
              </a:p>
              <a:p>
                <a:pPr marL="0" indent="0">
                  <a:buNone/>
                </a:pP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b>
                          <m:sup/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d>
                              <m:dPr>
                                <m:begChr m:val="⟨"/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𝜗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𝜗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– 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словарь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𝜗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/>
                  <a:t>«центральное» представление </a:t>
                </a:r>
                <a:r>
                  <a:rPr lang="ru-RU" sz="2000" dirty="0" smtClean="0"/>
                  <a:t>слова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/>
                  <a:t>«контекстное» представление слова</a:t>
                </a:r>
                <a:endParaRPr lang="ru-RU" sz="2000" dirty="0" smtClean="0"/>
              </a:p>
              <a:p>
                <a:pPr marL="0" indent="0"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 smtClean="0"/>
              </a:p>
              <a:p>
                <a:pPr marL="0" indent="0">
                  <a:buNone/>
                </a:pPr>
                <a:endParaRPr lang="ru-RU" sz="2000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524"/>
                <a:ext cx="10515600" cy="4669439"/>
              </a:xfrm>
              <a:blipFill rotWithShape="0">
                <a:blip r:embed="rId2"/>
                <a:stretch>
                  <a:fillRect l="-638" t="-13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38" y="2045152"/>
            <a:ext cx="4652962" cy="7879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761" y="3428456"/>
            <a:ext cx="3103459" cy="19026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442" y="5440627"/>
            <a:ext cx="4500637" cy="9304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667" y="3221350"/>
            <a:ext cx="2999159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Рекуррентные нейронные сети (</a:t>
            </a:r>
            <a:r>
              <a:rPr lang="en-US" dirty="0" smtClean="0"/>
              <a:t>RNN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Применяются для последовательности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:r>
                  <a:rPr lang="ru-RU" dirty="0" smtClean="0"/>
                  <a:t>накопленная информация после чтения </a:t>
                </a:r>
                <a:r>
                  <a:rPr lang="en-US" dirty="0" smtClean="0"/>
                  <a:t>t </a:t>
                </a:r>
                <a:r>
                  <a:rPr lang="ru-RU" dirty="0" smtClean="0"/>
                  <a:t>элементов (вектор)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ru-RU" dirty="0" smtClean="0"/>
                  <a:t>Если хотим что-то выдавать на каждом шаге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6" y="4001294"/>
            <a:ext cx="9807388" cy="27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</a:t>
            </a:r>
            <a:r>
              <a:rPr lang="en-US" dirty="0" smtClean="0"/>
              <a:t>RNN </a:t>
            </a:r>
            <a:r>
              <a:rPr lang="ru-RU" dirty="0" smtClean="0"/>
              <a:t>и многослойной </a:t>
            </a:r>
            <a:r>
              <a:rPr lang="en-US" dirty="0" smtClean="0"/>
              <a:t>RNN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36" y="2187388"/>
            <a:ext cx="7048936" cy="39895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77" y="2017058"/>
            <a:ext cx="3757874" cy="43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(Long </a:t>
            </a:r>
            <a:r>
              <a:rPr lang="en-US" dirty="0"/>
              <a:t>S</a:t>
            </a:r>
            <a:r>
              <a:rPr lang="en-US" dirty="0" smtClean="0"/>
              <a:t>hort-Term Memory)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Сигнал теряется по мере прохождения</a:t>
                </a:r>
                <a:endParaRPr lang="ru-RU" dirty="0"/>
              </a:p>
              <a:p>
                <a:r>
                  <a:rPr lang="ru-RU" dirty="0" smtClean="0"/>
                  <a:t>Не факт</a:t>
                </a:r>
                <a:r>
                  <a:rPr lang="en-US" dirty="0" smtClean="0"/>
                  <a:t>, </a:t>
                </a:r>
                <a:r>
                  <a:rPr lang="ru-RU" dirty="0" smtClean="0"/>
                  <a:t>что получится обучит зависимость финального вектора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от первого вектора входной последовательности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59" y="3354037"/>
            <a:ext cx="7718612" cy="30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Short-Term Memory)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835" y="2017059"/>
            <a:ext cx="10446965" cy="3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3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(Seq2Seq)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13" y="1833288"/>
            <a:ext cx="7234518" cy="30078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35" y="3187092"/>
            <a:ext cx="7189694" cy="33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Механизм внимания (</a:t>
            </a:r>
            <a:r>
              <a:rPr lang="en-US" dirty="0" smtClean="0"/>
              <a:t>Attention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98" y="1834123"/>
            <a:ext cx="6998577" cy="400218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75" y="4029478"/>
            <a:ext cx="4647025" cy="27342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378" y="842063"/>
            <a:ext cx="3017976" cy="30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is all you need (Transformer)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Не рекуррентный </a:t>
            </a:r>
            <a:r>
              <a:rPr lang="ru-RU" sz="2400" dirty="0" err="1" smtClean="0"/>
              <a:t>энкодер</a:t>
            </a:r>
            <a:r>
              <a:rPr lang="ru-RU" sz="2400" dirty="0" smtClean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 </a:t>
            </a:r>
            <a:r>
              <a:rPr lang="ru-RU" sz="2400" dirty="0" smtClean="0"/>
              <a:t>параллельное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кодирование элементов последовательности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 err="1" smtClean="0"/>
              <a:t>энкодером</a:t>
            </a:r>
            <a:r>
              <a:rPr lang="ru-RU" sz="2400" dirty="0" smtClean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 </a:t>
            </a:r>
            <a:r>
              <a:rPr lang="ru-RU" sz="2400" dirty="0" smtClean="0"/>
              <a:t>модель быстрее работает</a:t>
            </a:r>
          </a:p>
          <a:p>
            <a:r>
              <a:rPr lang="ru-RU" sz="2400" dirty="0" smtClean="0"/>
              <a:t>Много </a:t>
            </a:r>
            <a:r>
              <a:rPr lang="en-US" sz="2400" dirty="0" smtClean="0"/>
              <a:t>attention’</a:t>
            </a:r>
            <a:r>
              <a:rPr lang="ru-RU" sz="2400" dirty="0" err="1" smtClean="0"/>
              <a:t>ов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ru-RU" sz="2400" dirty="0" smtClean="0"/>
              <a:t>модели не нужно многое помнить</a:t>
            </a:r>
          </a:p>
          <a:p>
            <a:r>
              <a:rPr lang="en-US" sz="2400" dirty="0" smtClean="0"/>
              <a:t>Multi-head attention </a:t>
            </a:r>
            <a:r>
              <a:rPr lang="en-US" sz="2400" dirty="0" smtClean="0">
                <a:sym typeface="Wingdings" panose="05000000000000000000" pitchFamily="2" charset="2"/>
              </a:rPr>
              <a:t>  </a:t>
            </a:r>
            <a:r>
              <a:rPr lang="ru-RU" sz="2400" dirty="0" smtClean="0">
                <a:sym typeface="Wingdings" panose="05000000000000000000" pitchFamily="2" charset="2"/>
              </a:rPr>
              <a:t>модель может обращать внимание</a:t>
            </a:r>
          </a:p>
          <a:p>
            <a:pPr marL="0" indent="0">
              <a:buNone/>
            </a:pPr>
            <a:r>
              <a:rPr lang="ru-RU" sz="2400" dirty="0" smtClean="0">
                <a:sym typeface="Wingdings" panose="05000000000000000000" pitchFamily="2" charset="2"/>
              </a:rPr>
              <a:t>на разные связи между элементами последовательности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67" y="1825625"/>
            <a:ext cx="2988940" cy="4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Машинное обучение с подкреплением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(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einforcement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</a:t>
            </a:r>
            <a:r>
              <a:rPr lang="ru-RU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47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142268"/>
            <a:ext cx="10526715" cy="1478570"/>
          </a:xfrm>
        </p:spPr>
        <p:txBody>
          <a:bodyPr/>
          <a:lstStyle/>
          <a:p>
            <a:r>
              <a:rPr lang="ru-RU" dirty="0" smtClean="0"/>
              <a:t>Основные подходы в машинном обучении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0" y="1362636"/>
            <a:ext cx="9905999" cy="4742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Обучение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учителем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прецедент представляет собой пару «объект, ответ». Требуется найти функциональную зависимость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ответов от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описаний объектов и построить алгоритм, принимающий на входе описание объекта и выдающий на выходе ответ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Обучение без учителя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Ответы не задаются, и требуется искать зависимости между объектами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Частичное обучение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прецедент представляет собой пару «объект, ответ», но ответы известны только на части прецедентов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Обучение с подкреплением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Роль объектов играют пары «ситуация, принятое решение», ответами являются значения функционала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качества, характеризующего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правильность принятых решений (реакцию среды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790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</a:t>
            </a:r>
            <a:r>
              <a:rPr lang="en-US" dirty="0" smtClean="0"/>
              <a:t>RL </a:t>
            </a:r>
            <a:r>
              <a:rPr lang="ru-RU" dirty="0" smtClean="0"/>
              <a:t>и 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0688"/>
            <a:ext cx="6333794" cy="42405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83" y="1690688"/>
            <a:ext cx="4829517" cy="4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понятия и 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143"/>
                <a:ext cx="10515600" cy="53013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dirty="0" smtClean="0"/>
                  <a:t>Марковский процесс</a:t>
                </a:r>
                <a:r>
                  <a:rPr lang="en-US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Environment states: 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Agent actions: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Rewards: 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R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Динамика среды </a:t>
                </a:r>
                <a:r>
                  <a:rPr lang="en-US" dirty="0" smtClean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dirty="0" smtClean="0"/>
                  <a:t>Полный </a:t>
                </a:r>
                <a:r>
                  <a:rPr lang="en-US" dirty="0" smtClean="0"/>
                  <a:t>Rewards</a:t>
                </a:r>
                <a:r>
                  <a:rPr lang="ru-RU" dirty="0" smtClean="0"/>
                  <a:t> за сессию</a:t>
                </a:r>
                <a:r>
                  <a:rPr lang="en-US" dirty="0" smtClean="0"/>
                  <a:t>: 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dirty="0" smtClean="0"/>
                  <a:t>Политика (</a:t>
                </a:r>
                <a:r>
                  <a:rPr lang="en-US" dirty="0" smtClean="0"/>
                  <a:t>Policy</a:t>
                </a:r>
                <a:r>
                  <a:rPr lang="ru-RU" dirty="0" smtClean="0"/>
                  <a:t>)</a:t>
                </a:r>
                <a:r>
                  <a:rPr lang="en-US" dirty="0" smtClean="0"/>
                  <a:t> </a:t>
                </a:r>
                <a:r>
                  <a:rPr lang="ru-RU" dirty="0" smtClean="0"/>
                  <a:t>Агента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𝑡𝑎𝑘𝑒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𝑎𝑐𝑡𝑖𝑜𝑛𝑠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dirty="0" smtClean="0"/>
                  <a:t>Задача обучения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 smtClean="0"/>
                  <a:t>[R] -&gt; max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143"/>
                <a:ext cx="10515600" cy="5301316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8" y="1583578"/>
            <a:ext cx="6153859" cy="32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Кросс-</a:t>
            </a:r>
            <a:r>
              <a:rPr lang="ru-RU" dirty="0" err="1" smtClean="0"/>
              <a:t>Энропии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67" y="1924296"/>
            <a:ext cx="3582922" cy="3304100"/>
          </a:xfrm>
          <a:prstGeom prst="rect">
            <a:avLst/>
          </a:prstGeom>
        </p:spPr>
      </p:pic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529" y="2216997"/>
            <a:ext cx="3240941" cy="291592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47" y="1923725"/>
            <a:ext cx="3379163" cy="33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типы задач машинного 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ru-RU" b="1" dirty="0" smtClean="0"/>
              <a:t>Классификация</a:t>
            </a:r>
            <a:r>
              <a:rPr lang="ru-RU" dirty="0" smtClean="0"/>
              <a:t> - </a:t>
            </a:r>
            <a:r>
              <a:rPr lang="ru-RU" dirty="0"/>
              <a:t>задача отнесения объекта по совокупности его характеристик к одному из заранее известных </a:t>
            </a:r>
            <a:r>
              <a:rPr lang="ru-RU" dirty="0" smtClean="0"/>
              <a:t>классов.</a:t>
            </a:r>
            <a:endParaRPr lang="ru-RU" dirty="0"/>
          </a:p>
          <a:p>
            <a:pPr>
              <a:lnSpc>
                <a:spcPct val="160000"/>
              </a:lnSpc>
            </a:pPr>
            <a:r>
              <a:rPr lang="ru-RU" b="1" dirty="0"/>
              <a:t>Кластеризация</a:t>
            </a:r>
            <a:r>
              <a:rPr lang="ru-RU" dirty="0"/>
              <a:t> - задача разбиения заданной выборки объектов на непересекающиеся подмножества, называемые </a:t>
            </a:r>
            <a:r>
              <a:rPr lang="ru-RU" dirty="0" smtClean="0"/>
              <a:t>кластерами</a:t>
            </a:r>
            <a:r>
              <a:rPr lang="en-US" dirty="0" smtClean="0"/>
              <a:t>, </a:t>
            </a:r>
            <a:r>
              <a:rPr lang="ru-RU" dirty="0" smtClean="0"/>
              <a:t>на основе признаков объекта.</a:t>
            </a:r>
          </a:p>
          <a:p>
            <a:pPr>
              <a:lnSpc>
                <a:spcPct val="160000"/>
              </a:lnSpc>
            </a:pPr>
            <a:r>
              <a:rPr lang="ru-RU" b="1" dirty="0" smtClean="0"/>
              <a:t>Регрессия</a:t>
            </a:r>
            <a:r>
              <a:rPr lang="ru-RU" dirty="0" smtClean="0"/>
              <a:t> - это </a:t>
            </a:r>
            <a:r>
              <a:rPr lang="ru-RU" dirty="0"/>
              <a:t>предсказание одного параметра (Y) по известному параметру X, где X </a:t>
            </a:r>
            <a:r>
              <a:rPr lang="ru-RU" dirty="0" smtClean="0"/>
              <a:t>– набор признаков.</a:t>
            </a:r>
          </a:p>
          <a:p>
            <a:pPr>
              <a:lnSpc>
                <a:spcPct val="160000"/>
              </a:lnSpc>
            </a:pPr>
            <a:r>
              <a:rPr lang="ru-RU" b="1" dirty="0" smtClean="0"/>
              <a:t>Ранжирование</a:t>
            </a:r>
            <a:r>
              <a:rPr lang="ru-RU" dirty="0" smtClean="0"/>
              <a:t> -</a:t>
            </a:r>
            <a:r>
              <a:rPr lang="ru-RU" dirty="0"/>
              <a:t> </a:t>
            </a:r>
            <a:r>
              <a:rPr lang="ru-RU" dirty="0" smtClean="0"/>
              <a:t>это задача, </a:t>
            </a:r>
            <a:r>
              <a:rPr lang="ru-RU" dirty="0"/>
              <a:t>заключающихся в автоматическом подборе ранжирующей модели по обучающей выборке, состоящей из множества списков и заданных частичных порядков на элементах внутри каждого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5944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3039" y="0"/>
            <a:ext cx="9905998" cy="1478570"/>
          </a:xfrm>
        </p:spPr>
        <p:txBody>
          <a:bodyPr/>
          <a:lstStyle/>
          <a:p>
            <a:r>
              <a:rPr lang="ru-RU" dirty="0" smtClean="0"/>
              <a:t>Карта алгоритмов Машинного обучения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1" y="1006510"/>
            <a:ext cx="5876924" cy="55276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8" y="1329411"/>
            <a:ext cx="7674769" cy="53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2874" y="759323"/>
            <a:ext cx="5885552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CRISP-DM: Cross Industry</a:t>
            </a:r>
            <a:br>
              <a:rPr lang="en-US" dirty="0"/>
            </a:br>
            <a:r>
              <a:rPr lang="en-US" dirty="0"/>
              <a:t>Standard Process for Data Mining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0761" y="1077375"/>
            <a:ext cx="4887957" cy="4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049712" cy="14785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Определение и анализ задачи (Функции)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34286" y="2432521"/>
            <a:ext cx="6171314" cy="1925295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функции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постановка задачи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текущей ситуации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целей аналитики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плана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44605"/>
            <a:ext cx="5020130" cy="49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29062</TotalTime>
  <Words>925</Words>
  <Application>Microsoft Office PowerPoint</Application>
  <PresentationFormat>Широкоэкранный</PresentationFormat>
  <Paragraphs>319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Семейство алгоритмов машинного обучения – искусственные нейронные сети</vt:lpstr>
      <vt:lpstr>Машинное обучение (Machine Learning)</vt:lpstr>
      <vt:lpstr>Data Mining</vt:lpstr>
      <vt:lpstr>Наука о данных (Data Science)</vt:lpstr>
      <vt:lpstr>Основные подходы в машинном обучении</vt:lpstr>
      <vt:lpstr>Основные типы задач машинного обучения</vt:lpstr>
      <vt:lpstr>Карта алгоритмов Машинного обучения</vt:lpstr>
      <vt:lpstr>CRISP-DM: Cross Industry Standard Process for Data Mining</vt:lpstr>
      <vt:lpstr>Определение и анализ задачи (Функции)</vt:lpstr>
      <vt:lpstr>Анализ данных и работа с признаками</vt:lpstr>
      <vt:lpstr>Признаки (Features)</vt:lpstr>
      <vt:lpstr>Подготовка данных</vt:lpstr>
      <vt:lpstr>Создание модели (Modeling)</vt:lpstr>
      <vt:lpstr>Оценка решения</vt:lpstr>
      <vt:lpstr>Внедрение</vt:lpstr>
      <vt:lpstr>Обучение с учителем (обучения по прецедентам)</vt:lpstr>
      <vt:lpstr>Описание линейной модели</vt:lpstr>
      <vt:lpstr>Обучение модели</vt:lpstr>
      <vt:lpstr>Линейная классификация </vt:lpstr>
      <vt:lpstr>Функции потерь в задачах классификации</vt:lpstr>
      <vt:lpstr>Оценка функции потерь</vt:lpstr>
      <vt:lpstr>Переобучение и недообучение</vt:lpstr>
      <vt:lpstr>Отложенная выборка.Кросс-валидация</vt:lpstr>
      <vt:lpstr>Регуляризация. Оценка качества алгоритмов. </vt:lpstr>
      <vt:lpstr>Языки программирования и библиотеки используемые в анализе данных</vt:lpstr>
      <vt:lpstr> Пример</vt:lpstr>
      <vt:lpstr>Нелинейные закономерности</vt:lpstr>
      <vt:lpstr>Нейронная сеть как универсальная модель</vt:lpstr>
      <vt:lpstr>Двухслойная полносвязная нейронная сеть</vt:lpstr>
      <vt:lpstr>Матричное представление слоя нейронной сети</vt:lpstr>
      <vt:lpstr>Функции активации</vt:lpstr>
      <vt:lpstr>Семейство моделей нейронных сетей</vt:lpstr>
      <vt:lpstr>Обучение нейронных сетей</vt:lpstr>
      <vt:lpstr>Метод обратного распространения ошибки (Backpropagation)</vt:lpstr>
      <vt:lpstr>Второй пример</vt:lpstr>
      <vt:lpstr>Применение нейронных сетей в компьютерном зрении</vt:lpstr>
      <vt:lpstr>Сверточные нейронные сети</vt:lpstr>
      <vt:lpstr>Свертки,пулинг и поле восприятия</vt:lpstr>
      <vt:lpstr>Архитектуры сверточных сетей</vt:lpstr>
      <vt:lpstr>Дообучение</vt:lpstr>
      <vt:lpstr>NLP - Natural Language Processing</vt:lpstr>
      <vt:lpstr>Рекуррентные нейронные сети (RNN)</vt:lpstr>
      <vt:lpstr>Пример RNN и многослойной RNN</vt:lpstr>
      <vt:lpstr>LSTM (Long Short-Term Memory)</vt:lpstr>
      <vt:lpstr>LSTM (Long Short-Term Memory)</vt:lpstr>
      <vt:lpstr>Sequence to Sequence (Seq2Seq)</vt:lpstr>
      <vt:lpstr>Механизм внимания (Attention)</vt:lpstr>
      <vt:lpstr>Attention is all you need (Transformer)</vt:lpstr>
      <vt:lpstr>Машинное обучение с подкреплением</vt:lpstr>
      <vt:lpstr>Применение RL и постановка задачи</vt:lpstr>
      <vt:lpstr>Базовые понятия и постановка задачи</vt:lpstr>
      <vt:lpstr>Метод Кросс-Энропии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Семейство Алгоритмов машинного обучения – искусственные нейронные сети</dc:title>
  <dc:creator>Учетная запись Майкрософт</dc:creator>
  <cp:lastModifiedBy>Учетная запись Майкрософт</cp:lastModifiedBy>
  <cp:revision>216</cp:revision>
  <dcterms:created xsi:type="dcterms:W3CDTF">2022-07-30T07:55:45Z</dcterms:created>
  <dcterms:modified xsi:type="dcterms:W3CDTF">2023-10-12T06:27:18Z</dcterms:modified>
</cp:coreProperties>
</file>